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heme/theme6.xml" ContentType="application/vnd.openxmlformats-officedocument.theme+xml"/>
  <Override PartName="/ppt/theme/theme7.xml" ContentType="application/vnd.openxmlformats-officedocument.them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</p:sldMasterIdLst>
  <p:notesMasterIdLst>
    <p:notesMasterId r:id="rId14"/>
  </p:notesMasterIdLst>
  <p:handoutMasterIdLst>
    <p:handoutMasterId r:id="rId15"/>
  </p:handoutMasterIdLst>
  <p:sldIdLst>
    <p:sldId id="256" r:id="rId6"/>
    <p:sldId id="258" r:id="rId7"/>
    <p:sldId id="264" r:id="rId8"/>
    <p:sldId id="257" r:id="rId9"/>
    <p:sldId id="261" r:id="rId10"/>
    <p:sldId id="262" r:id="rId11"/>
    <p:sldId id="266" r:id="rId12"/>
    <p:sldId id="265" r:id="rId13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PS" initials="W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7CA6"/>
    <a:srgbClr val="FFFFFF"/>
    <a:srgbClr val="375D7B"/>
    <a:srgbClr val="769EC3"/>
    <a:srgbClr val="70A8D1"/>
    <a:srgbClr val="DCDCDC"/>
    <a:srgbClr val="F0F0F0"/>
    <a:srgbClr val="E6E6E6"/>
    <a:srgbClr val="C8C8C8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3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92" y="22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5" d="100"/>
          <a:sy n="95" d="100"/>
        </p:scale>
        <p:origin x="372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4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4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4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4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3" Type="http://schemas.openxmlformats.org/officeDocument/2006/relationships/tags" Target="../tags/tag2.xml"/><Relationship Id="rId7" Type="http://schemas.openxmlformats.org/officeDocument/2006/relationships/tags" Target="../tags/tag6.xml"/><Relationship Id="rId12" Type="http://schemas.openxmlformats.org/officeDocument/2006/relationships/image" Target="../media/image2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5.xml"/><Relationship Id="rId11" Type="http://schemas.openxmlformats.org/officeDocument/2006/relationships/image" Target="../media/image1.png"/><Relationship Id="rId5" Type="http://schemas.openxmlformats.org/officeDocument/2006/relationships/tags" Target="../tags/tag4.xml"/><Relationship Id="rId10" Type="http://schemas.openxmlformats.org/officeDocument/2006/relationships/tags" Target="../tags/tag9.xml"/><Relationship Id="rId4" Type="http://schemas.openxmlformats.org/officeDocument/2006/relationships/tags" Target="../tags/tag3.xml"/><Relationship Id="rId9" Type="http://schemas.openxmlformats.org/officeDocument/2006/relationships/tags" Target="../tags/tag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image" Target="../media/image2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tags" Target="../tags/tag16.xml"/><Relationship Id="rId11" Type="http://schemas.openxmlformats.org/officeDocument/2006/relationships/image" Target="../media/image3.png"/><Relationship Id="rId5" Type="http://schemas.openxmlformats.org/officeDocument/2006/relationships/tags" Target="../tags/tag15.xml"/><Relationship Id="rId10" Type="http://schemas.openxmlformats.org/officeDocument/2006/relationships/image" Target="../media/image1.png"/><Relationship Id="rId4" Type="http://schemas.openxmlformats.org/officeDocument/2006/relationships/tags" Target="../tags/tag14.xml"/><Relationship Id="rId9" Type="http://schemas.openxmlformats.org/officeDocument/2006/relationships/tags" Target="../tags/tag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23.xml"/><Relationship Id="rId7" Type="http://schemas.openxmlformats.org/officeDocument/2006/relationships/tags" Target="../tags/tag27.xml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9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13" Type="http://schemas.openxmlformats.org/officeDocument/2006/relationships/tags" Target="../tags/tag49.xml"/><Relationship Id="rId3" Type="http://schemas.openxmlformats.org/officeDocument/2006/relationships/tags" Target="../tags/tag39.xml"/><Relationship Id="rId7" Type="http://schemas.openxmlformats.org/officeDocument/2006/relationships/tags" Target="../tags/tag43.xml"/><Relationship Id="rId12" Type="http://schemas.openxmlformats.org/officeDocument/2006/relationships/tags" Target="../tags/tag48.xml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6" Type="http://schemas.openxmlformats.org/officeDocument/2006/relationships/tags" Target="../tags/tag42.xml"/><Relationship Id="rId11" Type="http://schemas.openxmlformats.org/officeDocument/2006/relationships/tags" Target="../tags/tag47.xml"/><Relationship Id="rId5" Type="http://schemas.openxmlformats.org/officeDocument/2006/relationships/tags" Target="../tags/tag41.xml"/><Relationship Id="rId15" Type="http://schemas.openxmlformats.org/officeDocument/2006/relationships/image" Target="../media/image3.png"/><Relationship Id="rId10" Type="http://schemas.openxmlformats.org/officeDocument/2006/relationships/tags" Target="../tags/tag46.xml"/><Relationship Id="rId4" Type="http://schemas.openxmlformats.org/officeDocument/2006/relationships/tags" Target="../tags/tag40.xml"/><Relationship Id="rId9" Type="http://schemas.openxmlformats.org/officeDocument/2006/relationships/tags" Target="../tags/tag4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picture 1088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11"/>
          <a:srcRect t="9408"/>
          <a:stretch>
            <a:fillRect/>
          </a:stretch>
        </p:blipFill>
        <p:spPr>
          <a:xfrm>
            <a:off x="0" y="-635"/>
            <a:ext cx="12191365" cy="6858000"/>
          </a:xfrm>
          <a:prstGeom prst="rect">
            <a:avLst/>
          </a:prstGeom>
        </p:spPr>
      </p:pic>
      <p:pic>
        <p:nvPicPr>
          <p:cNvPr id="10" name="picture 1088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11"/>
          <a:srcRect t="9408"/>
          <a:stretch>
            <a:fillRect/>
          </a:stretch>
        </p:blipFill>
        <p:spPr>
          <a:xfrm>
            <a:off x="635" y="-635"/>
            <a:ext cx="12191365" cy="6858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 rotWithShape="1">
          <a:blip r:embed="rId12">
            <a:duotone>
              <a:srgbClr val="5B9BD5">
                <a:shade val="45000"/>
                <a:satMod val="135000"/>
              </a:srgbClr>
              <a:prstClr val="white"/>
            </a:duotone>
          </a:blip>
          <a:srcRect b="8711"/>
          <a:stretch>
            <a:fillRect/>
          </a:stretch>
        </p:blipFill>
        <p:spPr>
          <a:xfrm>
            <a:off x="4504690" y="387985"/>
            <a:ext cx="3178175" cy="1465580"/>
          </a:xfrm>
          <a:prstGeom prst="rect">
            <a:avLst/>
          </a:prstGeom>
        </p:spPr>
      </p:pic>
      <p:sp>
        <p:nvSpPr>
          <p:cNvPr id="14" name="矩形 13"/>
          <p:cNvSpPr/>
          <p:nvPr userDrawn="1">
            <p:custDataLst>
              <p:tags r:id="rId10"/>
            </p:custDataLst>
          </p:nvPr>
        </p:nvSpPr>
        <p:spPr>
          <a:xfrm>
            <a:off x="0" y="2207260"/>
            <a:ext cx="12196445" cy="2437130"/>
          </a:xfrm>
          <a:prstGeom prst="rect">
            <a:avLst/>
          </a:prstGeom>
          <a:solidFill>
            <a:srgbClr val="70A8D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picture 1088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10"/>
          <a:srcRect t="9408"/>
          <a:stretch>
            <a:fillRect/>
          </a:stretch>
        </p:blipFill>
        <p:spPr>
          <a:xfrm>
            <a:off x="0" y="-635"/>
            <a:ext cx="12191365" cy="6858000"/>
          </a:xfrm>
          <a:prstGeom prst="rect">
            <a:avLst/>
          </a:prstGeom>
        </p:spPr>
      </p:pic>
      <p:pic>
        <p:nvPicPr>
          <p:cNvPr id="8" name="图片 7" descr="玉兰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9874885" y="4479925"/>
            <a:ext cx="3540125" cy="3540125"/>
          </a:xfrm>
          <a:prstGeom prst="rect">
            <a:avLst/>
          </a:prstGeom>
        </p:spPr>
      </p:pic>
      <p:grpSp>
        <p:nvGrpSpPr>
          <p:cNvPr id="12" name="组合 11"/>
          <p:cNvGrpSpPr/>
          <p:nvPr userDrawn="1"/>
        </p:nvGrpSpPr>
        <p:grpSpPr>
          <a:xfrm>
            <a:off x="346075" y="306070"/>
            <a:ext cx="2228850" cy="417195"/>
            <a:chOff x="425" y="611"/>
            <a:chExt cx="6668" cy="1248"/>
          </a:xfrm>
        </p:grpSpPr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2">
              <a:duotone>
                <a:srgbClr val="5B9BD5">
                  <a:shade val="45000"/>
                  <a:satMod val="135000"/>
                </a:srgbClr>
                <a:prstClr val="white"/>
              </a:duotone>
            </a:blip>
            <a:srcRect l="37043" r="36164" b="50637"/>
            <a:stretch>
              <a:fillRect/>
            </a:stretch>
          </p:blipFill>
          <p:spPr>
            <a:xfrm>
              <a:off x="425" y="611"/>
              <a:ext cx="1341" cy="1248"/>
            </a:xfrm>
            <a:prstGeom prst="ellipse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 rotWithShape="1">
            <a:blip r:embed="rId12">
              <a:duotone>
                <a:srgbClr val="5B9BD5">
                  <a:shade val="45000"/>
                  <a:satMod val="135000"/>
                </a:srgbClr>
                <a:prstClr val="white"/>
              </a:duotone>
            </a:blip>
            <a:srcRect t="54742" b="8711"/>
            <a:stretch>
              <a:fillRect/>
            </a:stretch>
          </p:blipFill>
          <p:spPr>
            <a:xfrm>
              <a:off x="2089" y="773"/>
              <a:ext cx="5005" cy="924"/>
            </a:xfrm>
            <a:prstGeom prst="rect">
              <a:avLst/>
            </a:prstGeom>
          </p:spPr>
        </p:pic>
      </p:grpSp>
      <p:cxnSp>
        <p:nvCxnSpPr>
          <p:cNvPr id="15" name="直接连接符 14"/>
          <p:cNvCxnSpPr/>
          <p:nvPr/>
        </p:nvCxnSpPr>
        <p:spPr>
          <a:xfrm>
            <a:off x="2748280" y="367665"/>
            <a:ext cx="0" cy="260350"/>
          </a:xfrm>
          <a:prstGeom prst="line">
            <a:avLst/>
          </a:prstGeom>
          <a:ln w="22225">
            <a:solidFill>
              <a:srgbClr val="70A8D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picture 1088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/>
          <a:srcRect t="9408"/>
          <a:stretch>
            <a:fillRect/>
          </a:stretch>
        </p:blipFill>
        <p:spPr>
          <a:xfrm>
            <a:off x="0" y="-635"/>
            <a:ext cx="12191365" cy="6858000"/>
          </a:xfrm>
          <a:prstGeom prst="rect">
            <a:avLst/>
          </a:prstGeom>
        </p:spPr>
      </p:pic>
      <p:pic>
        <p:nvPicPr>
          <p:cNvPr id="8" name="图片 7" descr="玉兰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9874885" y="4479925"/>
            <a:ext cx="3540125" cy="3540125"/>
          </a:xfrm>
          <a:prstGeom prst="rect">
            <a:avLst/>
          </a:prstGeom>
        </p:spPr>
      </p:pic>
    </p:spTree>
    <p:custDataLst>
      <p:tags r:id="rId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picture 1088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/>
          <a:srcRect t="9408"/>
          <a:stretch>
            <a:fillRect/>
          </a:stretch>
        </p:blipFill>
        <p:spPr>
          <a:xfrm>
            <a:off x="0" y="-635"/>
            <a:ext cx="12191365" cy="6858000"/>
          </a:xfrm>
          <a:prstGeom prst="rect">
            <a:avLst/>
          </a:prstGeom>
        </p:spPr>
      </p:pic>
    </p:spTree>
    <p:custDataLst>
      <p:tags r:id="rId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picture 1088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14"/>
          <a:srcRect t="9408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pic>
        <p:nvPicPr>
          <p:cNvPr id="8" name="图片 7" descr="玉兰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9874885" y="4479925"/>
            <a:ext cx="3540125" cy="3540125"/>
          </a:xfrm>
          <a:prstGeom prst="rect">
            <a:avLst/>
          </a:prstGeom>
        </p:spPr>
      </p:pic>
      <p:grpSp>
        <p:nvGrpSpPr>
          <p:cNvPr id="6146" name="组合 21"/>
          <p:cNvGrpSpPr/>
          <p:nvPr userDrawn="1"/>
        </p:nvGrpSpPr>
        <p:grpSpPr>
          <a:xfrm>
            <a:off x="1789113" y="2614295"/>
            <a:ext cx="2813050" cy="1847850"/>
            <a:chOff x="1387741" y="2665092"/>
            <a:chExt cx="2813098" cy="1848390"/>
          </a:xfrm>
        </p:grpSpPr>
        <p:sp>
          <p:nvSpPr>
            <p:cNvPr id="23" name="矩形 22"/>
            <p:cNvSpPr/>
            <p:nvPr/>
          </p:nvSpPr>
          <p:spPr>
            <a:xfrm>
              <a:off x="1387741" y="2665092"/>
              <a:ext cx="2012984" cy="1383117"/>
            </a:xfrm>
            <a:prstGeom prst="rect">
              <a:avLst/>
            </a:prstGeom>
            <a:solidFill>
              <a:srgbClr val="3980B1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187855" y="3130366"/>
              <a:ext cx="2012984" cy="1383116"/>
            </a:xfrm>
            <a:prstGeom prst="rect">
              <a:avLst/>
            </a:prstGeom>
            <a:solidFill>
              <a:srgbClr val="3980B1">
                <a:alpha val="4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889400" y="2895347"/>
              <a:ext cx="2012984" cy="1384705"/>
            </a:xfrm>
            <a:prstGeom prst="rect">
              <a:avLst/>
            </a:prstGeom>
            <a:solidFill>
              <a:srgbClr val="3980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6160" name="文本框 26"/>
            <p:cNvSpPr txBox="1"/>
            <p:nvPr/>
          </p:nvSpPr>
          <p:spPr>
            <a:xfrm>
              <a:off x="2188195" y="2987281"/>
              <a:ext cx="1402104" cy="83018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4800" dirty="0">
                  <a:solidFill>
                    <a:schemeClr val="bg1"/>
                  </a:solidFill>
                  <a:latin typeface="方正正大黑简体" panose="02000500000000000000" charset="-122"/>
                  <a:ea typeface="方正正大黑简体" panose="02000500000000000000" charset="-122"/>
                  <a:sym typeface="方正正大黑简体" panose="02000500000000000000" charset="-122"/>
                </a:rPr>
                <a:t>目录</a:t>
              </a:r>
            </a:p>
          </p:txBody>
        </p:sp>
        <p:sp>
          <p:nvSpPr>
            <p:cNvPr id="6161" name="文本框 27"/>
            <p:cNvSpPr txBox="1"/>
            <p:nvPr/>
          </p:nvSpPr>
          <p:spPr>
            <a:xfrm>
              <a:off x="2008654" y="3726596"/>
              <a:ext cx="1774855" cy="46051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charset="0"/>
                  <a:ea typeface="Arial Unicode MS" panose="020B0604020202020204" pitchFamily="34" charset="-122"/>
                  <a:cs typeface="Times New Roman" panose="02020603050405020304" charset="0"/>
                </a:rPr>
                <a:t>CONTENTS</a:t>
              </a:r>
            </a:p>
          </p:txBody>
        </p:sp>
      </p:grpSp>
      <p:grpSp>
        <p:nvGrpSpPr>
          <p:cNvPr id="9" name="组合 8"/>
          <p:cNvGrpSpPr/>
          <p:nvPr userDrawn="1"/>
        </p:nvGrpSpPr>
        <p:grpSpPr>
          <a:xfrm>
            <a:off x="5443061" y="2306955"/>
            <a:ext cx="1969135" cy="2459355"/>
            <a:chOff x="6565" y="1560"/>
            <a:chExt cx="3101" cy="3873"/>
          </a:xfrm>
        </p:grpSpPr>
        <p:grpSp>
          <p:nvGrpSpPr>
            <p:cNvPr id="6147" name="组合 28"/>
            <p:cNvGrpSpPr/>
            <p:nvPr>
              <p:custDataLst>
                <p:tags r:id="rId8"/>
              </p:custDataLst>
            </p:nvPr>
          </p:nvGrpSpPr>
          <p:grpSpPr>
            <a:xfrm>
              <a:off x="6565" y="1560"/>
              <a:ext cx="935" cy="3873"/>
              <a:chOff x="5071391" y="990600"/>
              <a:chExt cx="594360" cy="2459416"/>
            </a:xfrm>
          </p:grpSpPr>
          <p:cxnSp>
            <p:nvCxnSpPr>
              <p:cNvPr id="30" name="直接连接符 29"/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>
                <a:off x="5363803" y="990600"/>
                <a:ext cx="0" cy="2459416"/>
              </a:xfrm>
              <a:prstGeom prst="line">
                <a:avLst/>
              </a:prstGeom>
              <a:ln>
                <a:solidFill>
                  <a:srgbClr val="3980B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椭圆 30"/>
              <p:cNvSpPr/>
              <p:nvPr>
                <p:custDataLst>
                  <p:tags r:id="rId12"/>
                </p:custDataLst>
              </p:nvPr>
            </p:nvSpPr>
            <p:spPr>
              <a:xfrm>
                <a:off x="5071391" y="1360482"/>
                <a:ext cx="594360" cy="595303"/>
              </a:xfrm>
              <a:prstGeom prst="ellipse">
                <a:avLst/>
              </a:prstGeom>
              <a:solidFill>
                <a:srgbClr val="3980B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8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汉仪大黑简" panose="02010600000101010101" charset="-122"/>
                    <a:ea typeface="汉仪大黑简" panose="02010600000101010101" charset="-122"/>
                    <a:cs typeface="Arial Unicode MS" panose="020B0604020202020204" pitchFamily="34" charset="-122"/>
                  </a:rPr>
                  <a:t>1</a:t>
                </a:r>
              </a:p>
            </p:txBody>
          </p:sp>
          <p:sp>
            <p:nvSpPr>
              <p:cNvPr id="32" name="椭圆 31"/>
              <p:cNvSpPr/>
              <p:nvPr>
                <p:custDataLst>
                  <p:tags r:id="rId13"/>
                </p:custDataLst>
              </p:nvPr>
            </p:nvSpPr>
            <p:spPr>
              <a:xfrm>
                <a:off x="5071391" y="2582839"/>
                <a:ext cx="594360" cy="593716"/>
              </a:xfrm>
              <a:prstGeom prst="ellipse">
                <a:avLst/>
              </a:prstGeom>
              <a:solidFill>
                <a:srgbClr val="3980B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80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汉仪大黑简" panose="02010600000101010101" charset="-122"/>
                    <a:ea typeface="汉仪大黑简" panose="02010600000101010101" charset="-122"/>
                    <a:cs typeface="Arial Unicode MS" panose="020B0604020202020204" pitchFamily="34" charset="-122"/>
                  </a:rPr>
                  <a:t>2</a:t>
                </a:r>
              </a:p>
            </p:txBody>
          </p:sp>
        </p:grpSp>
        <p:sp>
          <p:nvSpPr>
            <p:cNvPr id="6148" name="矩形 34"/>
            <p:cNvSpPr/>
            <p:nvPr>
              <p:custDataLst>
                <p:tags r:id="rId9"/>
              </p:custDataLst>
            </p:nvPr>
          </p:nvSpPr>
          <p:spPr>
            <a:xfrm>
              <a:off x="7760" y="2295"/>
              <a:ext cx="1906" cy="63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rgbClr val="404040"/>
                  </a:solidFill>
                  <a:latin typeface="思源黑体 CN" panose="020B0500000000000000" charset="-122"/>
                  <a:ea typeface="思源黑体 CN" panose="020B0500000000000000" charset="-122"/>
                </a:rPr>
                <a:t>系统介绍</a:t>
              </a:r>
            </a:p>
          </p:txBody>
        </p:sp>
        <p:sp>
          <p:nvSpPr>
            <p:cNvPr id="6149" name="矩形 17"/>
            <p:cNvSpPr/>
            <p:nvPr>
              <p:custDataLst>
                <p:tags r:id="rId10"/>
              </p:custDataLst>
            </p:nvPr>
          </p:nvSpPr>
          <p:spPr>
            <a:xfrm>
              <a:off x="7760" y="4220"/>
              <a:ext cx="1906" cy="63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rgbClr val="404040"/>
                  </a:solidFill>
                  <a:latin typeface="汉仪大黑简" panose="02010600000101010101" charset="-122"/>
                  <a:ea typeface="汉仪大黑简" panose="02010600000101010101" charset="-122"/>
                </a:rPr>
                <a:t>上机演示</a:t>
              </a:r>
            </a:p>
          </p:txBody>
        </p:sp>
      </p:grpSp>
    </p:spTree>
    <p:custDataLst>
      <p:tags r:id="rId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5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58.xml"/><Relationship Id="rId9" Type="http://schemas.openxmlformats.org/officeDocument/2006/relationships/tags" Target="../tags/tag6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74.xml"/><Relationship Id="rId3" Type="http://schemas.openxmlformats.org/officeDocument/2006/relationships/tags" Target="../tags/tag69.xml"/><Relationship Id="rId7" Type="http://schemas.openxmlformats.org/officeDocument/2006/relationships/tags" Target="../tags/tag73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70.xml"/><Relationship Id="rId9" Type="http://schemas.openxmlformats.org/officeDocument/2006/relationships/tags" Target="../tags/tag7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35" y="2612505"/>
            <a:ext cx="1219136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effectLst/>
                <a:uFillTx/>
                <a:latin typeface="Times New Roman" panose="02020603050405020304" charset="0"/>
                <a:ea typeface="思源黑体 CN Heavy" panose="020B0A00000000000000" charset="-122"/>
                <a:cs typeface="思源黑体 CN Heavy" panose="020B0A00000000000000" charset="-122"/>
              </a:rPr>
              <a:t>Restaurant Order Manage System</a:t>
            </a:r>
          </a:p>
        </p:txBody>
      </p:sp>
      <p:sp>
        <p:nvSpPr>
          <p:cNvPr id="6" name="矩形 5"/>
          <p:cNvSpPr/>
          <p:nvPr/>
        </p:nvSpPr>
        <p:spPr>
          <a:xfrm>
            <a:off x="0" y="5060315"/>
            <a:ext cx="1219136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思源黑体 CN" panose="020B0500000000000000" charset="-122"/>
                <a:ea typeface="思源黑体 CN" panose="020B0500000000000000" charset="-122"/>
                <a:cs typeface="思源黑体 CN Heavy" panose="020B0A00000000000000" charset="-122"/>
              </a:rPr>
              <a:t>二〇二四年十二月十六日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91314EC-8BF9-3A40-AC82-6C4A62EF2744}"/>
              </a:ext>
            </a:extLst>
          </p:cNvPr>
          <p:cNvSpPr/>
          <p:nvPr/>
        </p:nvSpPr>
        <p:spPr>
          <a:xfrm>
            <a:off x="635" y="3434663"/>
            <a:ext cx="1219136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  <a:cs typeface="思源黑体 CN Heavy" panose="020B0A00000000000000" charset="-122"/>
              </a:rPr>
              <a:t>餐厅点餐管理系统</a:t>
            </a:r>
            <a:endParaRPr lang="en-US" altLang="zh-CN" sz="3600" dirty="0">
              <a:solidFill>
                <a:schemeClr val="bg1"/>
              </a:solidFill>
              <a:effectLst/>
              <a:uFillTx/>
              <a:latin typeface="SimSun" panose="02010600030101010101" pitchFamily="2" charset="-122"/>
              <a:ea typeface="SimSun" panose="02010600030101010101" pitchFamily="2" charset="-122"/>
              <a:cs typeface="思源黑体 CN Heavy" panose="020B0A00000000000000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21D8D2-CCE2-2B40-A34A-9FE4504ED35E}"/>
              </a:ext>
            </a:extLst>
          </p:cNvPr>
          <p:cNvSpPr txBox="1"/>
          <p:nvPr/>
        </p:nvSpPr>
        <p:spPr>
          <a:xfrm>
            <a:off x="6513816" y="162331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E5D25A-F14E-0E4E-8E63-23A125692533}"/>
              </a:ext>
            </a:extLst>
          </p:cNvPr>
          <p:cNvSpPr txBox="1"/>
          <p:nvPr/>
        </p:nvSpPr>
        <p:spPr>
          <a:xfrm>
            <a:off x="7407667" y="151030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D569DBC-F954-9B47-9A6F-CCEC815C94E4}"/>
              </a:ext>
            </a:extLst>
          </p:cNvPr>
          <p:cNvSpPr txBox="1"/>
          <p:nvPr/>
        </p:nvSpPr>
        <p:spPr>
          <a:xfrm>
            <a:off x="3226085" y="33699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D41C3CF-8BED-C74C-98A7-1D709142648B}"/>
              </a:ext>
            </a:extLst>
          </p:cNvPr>
          <p:cNvSpPr txBox="1"/>
          <p:nvPr/>
        </p:nvSpPr>
        <p:spPr>
          <a:xfrm>
            <a:off x="2712378" y="31336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276985" y="1382395"/>
            <a:ext cx="4091940" cy="4093210"/>
            <a:chOff x="1145" y="2761"/>
            <a:chExt cx="6444" cy="6446"/>
          </a:xfrm>
        </p:grpSpPr>
        <p:sp>
          <p:nvSpPr>
            <p:cNvPr id="2" name="椭圆 1"/>
            <p:cNvSpPr/>
            <p:nvPr>
              <p:custDataLst>
                <p:tags r:id="rId2"/>
              </p:custDataLst>
            </p:nvPr>
          </p:nvSpPr>
          <p:spPr>
            <a:xfrm>
              <a:off x="1643" y="3259"/>
              <a:ext cx="5450" cy="5450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2400" b="1"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23" name="椭圆 22"/>
            <p:cNvSpPr/>
            <p:nvPr>
              <p:custDataLst>
                <p:tags r:id="rId3"/>
              </p:custDataLst>
            </p:nvPr>
          </p:nvSpPr>
          <p:spPr>
            <a:xfrm>
              <a:off x="1145" y="2761"/>
              <a:ext cx="6445" cy="6446"/>
            </a:xfrm>
            <a:prstGeom prst="ellipse">
              <a:avLst/>
            </a:prstGeom>
            <a:gradFill flip="none" rotWithShape="1">
              <a:gsLst>
                <a:gs pos="85000">
                  <a:schemeClr val="accent1">
                    <a:alpha val="0"/>
                  </a:schemeClr>
                </a:gs>
                <a:gs pos="15000">
                  <a:schemeClr val="accent1">
                    <a:alpha val="0"/>
                  </a:schemeClr>
                </a:gs>
                <a:gs pos="51000">
                  <a:schemeClr val="accent1">
                    <a:alpha val="10000"/>
                  </a:schemeClr>
                </a:gs>
              </a:gsLst>
              <a:lin ang="5400000"/>
            </a:gradFill>
            <a:ln w="857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</a:endParaRPr>
            </a:p>
          </p:txBody>
        </p:sp>
        <p:sp useBgFill="1">
          <p:nvSpPr>
            <p:cNvPr id="25" name="椭圆 24"/>
            <p:cNvSpPr/>
            <p:nvPr>
              <p:custDataLst>
                <p:tags r:id="rId4"/>
              </p:custDataLst>
            </p:nvPr>
          </p:nvSpPr>
          <p:spPr>
            <a:xfrm>
              <a:off x="1643" y="3259"/>
              <a:ext cx="5450" cy="5450"/>
            </a:xfrm>
            <a:prstGeom prst="ellipse">
              <a:avLst/>
            </a:prstGeom>
            <a:ln>
              <a:noFill/>
            </a:ln>
            <a:effectLst>
              <a:outerShdw blurRad="368300" dist="38100" dir="5400000" algn="t" rotWithShape="0">
                <a:schemeClr val="accent1">
                  <a:lumMod val="75000"/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2400" b="1"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28" name="椭圆 27"/>
            <p:cNvSpPr/>
            <p:nvPr>
              <p:custDataLst>
                <p:tags r:id="rId5"/>
              </p:custDataLst>
            </p:nvPr>
          </p:nvSpPr>
          <p:spPr>
            <a:xfrm>
              <a:off x="1643" y="3259"/>
              <a:ext cx="5450" cy="5450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2400" b="1"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29" name="椭圆 28"/>
            <p:cNvSpPr/>
            <p:nvPr>
              <p:custDataLst>
                <p:tags r:id="rId6"/>
              </p:custDataLst>
            </p:nvPr>
          </p:nvSpPr>
          <p:spPr>
            <a:xfrm>
              <a:off x="2511" y="4128"/>
              <a:ext cx="3713" cy="3713"/>
            </a:xfrm>
            <a:prstGeom prst="ellipse">
              <a:avLst/>
            </a:prstGeom>
            <a:gradFill>
              <a:gsLst>
                <a:gs pos="74000">
                  <a:srgbClr val="70A8D1"/>
                </a:gs>
                <a:gs pos="10000">
                  <a:schemeClr val="accent1">
                    <a:alpha val="40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77800" dist="38100" dir="2700000" algn="tl" rotWithShape="0">
                <a:schemeClr val="accent1">
                  <a:lumMod val="50000"/>
                  <a:alpha val="3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2400" b="1"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33" name="弧形 32"/>
            <p:cNvSpPr/>
            <p:nvPr>
              <p:custDataLst>
                <p:tags r:id="rId7"/>
              </p:custDataLst>
            </p:nvPr>
          </p:nvSpPr>
          <p:spPr>
            <a:xfrm rot="11520000">
              <a:off x="2180" y="3796"/>
              <a:ext cx="4375" cy="4375"/>
            </a:xfrm>
            <a:prstGeom prst="arc">
              <a:avLst/>
            </a:prstGeom>
            <a:noFill/>
            <a:ln w="28575" cap="rnd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>
                      <a:alpha val="5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</a:pPr>
              <a:endPara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30" name="椭圆 29"/>
            <p:cNvSpPr/>
            <p:nvPr>
              <p:custDataLst>
                <p:tags r:id="rId8"/>
              </p:custDataLst>
            </p:nvPr>
          </p:nvSpPr>
          <p:spPr>
            <a:xfrm>
              <a:off x="3023" y="4640"/>
              <a:ext cx="2689" cy="2689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chemeClr val="accent1">
                      <a:lumMod val="20000"/>
                      <a:lumOff val="80000"/>
                      <a:alpha val="67000"/>
                    </a:schemeClr>
                  </a:gs>
                  <a:gs pos="100000">
                    <a:schemeClr val="accent1">
                      <a:lumMod val="20000"/>
                      <a:lumOff val="80000"/>
                      <a:alpha val="53000"/>
                    </a:schemeClr>
                  </a:gs>
                </a:gsLst>
                <a:lin ang="2700000" scaled="1"/>
              </a:gradFill>
            </a:ln>
            <a:effectLst>
              <a:outerShdw blurRad="63500" sx="102000" sy="102000" algn="ctr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3200" b="1">
                <a:solidFill>
                  <a:schemeClr val="accent1"/>
                </a:solidFill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32" name="弧形 31"/>
            <p:cNvSpPr/>
            <p:nvPr>
              <p:custDataLst>
                <p:tags r:id="rId9"/>
              </p:custDataLst>
            </p:nvPr>
          </p:nvSpPr>
          <p:spPr>
            <a:xfrm rot="1620000">
              <a:off x="2180" y="3797"/>
              <a:ext cx="4375" cy="4375"/>
            </a:xfrm>
            <a:prstGeom prst="arc">
              <a:avLst/>
            </a:prstGeom>
            <a:noFill/>
            <a:ln w="28575" cap="rnd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>
                      <a:alpha val="63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2859723" y="2575560"/>
            <a:ext cx="926465" cy="15684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rPr>
              <a:t>1</a:t>
            </a: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5867400" y="4608195"/>
            <a:ext cx="5219700" cy="0"/>
          </a:xfrm>
          <a:prstGeom prst="line">
            <a:avLst/>
          </a:prstGeom>
          <a:ln w="158750" cap="rnd" cmpd="thinThick">
            <a:solidFill>
              <a:srgbClr val="70A8D1"/>
            </a:solidFill>
            <a:prstDash val="solid"/>
            <a:round/>
            <a:head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84E50681-FA7E-1942-9A52-851928F2A45B}"/>
              </a:ext>
            </a:extLst>
          </p:cNvPr>
          <p:cNvSpPr/>
          <p:nvPr/>
        </p:nvSpPr>
        <p:spPr>
          <a:xfrm>
            <a:off x="2381567" y="3450606"/>
            <a:ext cx="1219136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4A7CA6"/>
                </a:solidFill>
                <a:effectLst/>
                <a:uFillTx/>
                <a:latin typeface="SimSun" panose="02010600030101010101" pitchFamily="2" charset="-122"/>
                <a:ea typeface="SimSun" panose="02010600030101010101" pitchFamily="2" charset="-122"/>
                <a:cs typeface="思源黑体 CN Heavy" panose="020B0A00000000000000" charset="-122"/>
              </a:rPr>
              <a:t>系统介绍</a:t>
            </a:r>
            <a:endParaRPr lang="en-US" altLang="zh-CN" sz="4800" b="1" dirty="0">
              <a:solidFill>
                <a:srgbClr val="4A7CA6"/>
              </a:solidFill>
              <a:effectLst/>
              <a:uFillTx/>
              <a:latin typeface="SimSun" panose="02010600030101010101" pitchFamily="2" charset="-122"/>
              <a:ea typeface="SimSun" panose="02010600030101010101" pitchFamily="2" charset="-122"/>
              <a:cs typeface="思源黑体 CN Heavy" panose="020B0A00000000000000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432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8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0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P spid="5" grpId="2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90825" y="295910"/>
            <a:ext cx="9309735" cy="3987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000" dirty="0">
                <a:solidFill>
                  <a:srgbClr val="375D7B"/>
                </a:solidFill>
                <a:latin typeface="思源黑体 CN" panose="020B0500000000000000" charset="-122"/>
                <a:ea typeface="思源黑体 CN" panose="020B0500000000000000" charset="-122"/>
              </a:rPr>
              <a:t>系统概览</a:t>
            </a:r>
            <a:endParaRPr lang="zh-CN" altLang="en-US" sz="2000" dirty="0">
              <a:solidFill>
                <a:srgbClr val="375D7B"/>
              </a:solidFill>
              <a:effectLst/>
              <a:latin typeface="思源黑体 CN" panose="020B0500000000000000" charset="-122"/>
              <a:ea typeface="思源黑体 CN" panose="020B0500000000000000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DC12848-D060-CD42-9B49-D2357AE29955}"/>
              </a:ext>
            </a:extLst>
          </p:cNvPr>
          <p:cNvSpPr txBox="1"/>
          <p:nvPr/>
        </p:nvSpPr>
        <p:spPr>
          <a:xfrm>
            <a:off x="1712360" y="866459"/>
            <a:ext cx="10479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系统目标：</a:t>
            </a:r>
            <a:r>
              <a:rPr lang="zh-CN" altLang="en-US" dirty="0"/>
              <a:t> 开发一个餐厅点餐管理系统，提升点餐效率、减少出错率。</a:t>
            </a:r>
            <a:endParaRPr lang="en-US" altLang="zh-CN" dirty="0"/>
          </a:p>
        </p:txBody>
      </p:sp>
      <p:pic>
        <p:nvPicPr>
          <p:cNvPr id="4" name="Drawing 1">
            <a:extLst>
              <a:ext uri="{FF2B5EF4-FFF2-40B4-BE49-F238E27FC236}">
                <a16:creationId xmlns:a16="http://schemas.microsoft.com/office/drawing/2014/main" id="{8DDCAC95-EBB7-094F-9FC8-50C827A55120}"/>
              </a:ext>
            </a:extLst>
          </p:cNvPr>
          <p:cNvPicPr/>
          <p:nvPr/>
        </p:nvPicPr>
        <p:blipFill rotWithShape="1">
          <a:blip r:embed="rId3"/>
          <a:srcRect l="3760" t="3445" r="3412" b="7028"/>
          <a:stretch/>
        </p:blipFill>
        <p:spPr>
          <a:xfrm>
            <a:off x="4489807" y="1605124"/>
            <a:ext cx="7610754" cy="513472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60A981F-F4EB-2846-8F38-3C61AA175101}"/>
              </a:ext>
            </a:extLst>
          </p:cNvPr>
          <p:cNvSpPr txBox="1"/>
          <p:nvPr/>
        </p:nvSpPr>
        <p:spPr>
          <a:xfrm>
            <a:off x="-14020" y="1605124"/>
            <a:ext cx="4503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主要功能：</a:t>
            </a:r>
            <a:endParaRPr lang="en-US" altLang="zh-CN" b="1" dirty="0"/>
          </a:p>
          <a:p>
            <a:pPr algn="ctr"/>
            <a:r>
              <a:rPr lang="zh-CN" altLang="en-US" dirty="0"/>
              <a:t>顾客模块：查看菜单、点餐、修改订单。服务员模块：管理订单状态，如确认订单、退款。</a:t>
            </a:r>
            <a:endParaRPr lang="en-US" altLang="zh-CN" dirty="0"/>
          </a:p>
          <a:p>
            <a:pPr algn="ctr"/>
            <a:r>
              <a:rPr lang="zh-CN" altLang="en-US" dirty="0"/>
              <a:t>管理者模块：管理菜单、服务员账户等。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96A747F-4F83-374D-B2EA-70E365C6D648}"/>
              </a:ext>
            </a:extLst>
          </p:cNvPr>
          <p:cNvSpPr txBox="1"/>
          <p:nvPr/>
        </p:nvSpPr>
        <p:spPr>
          <a:xfrm>
            <a:off x="11311" y="4177419"/>
            <a:ext cx="44531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要解决的问题：</a:t>
            </a:r>
            <a:endParaRPr lang="en-US" altLang="zh-CN" b="1" dirty="0"/>
          </a:p>
          <a:p>
            <a:pPr algn="ctr"/>
            <a:r>
              <a:rPr lang="zh-CN" altLang="en-US" dirty="0"/>
              <a:t>传统点餐效率低、易出错。</a:t>
            </a:r>
          </a:p>
          <a:p>
            <a:pPr algn="ctr"/>
            <a:r>
              <a:rPr lang="zh-CN" altLang="en-US" dirty="0"/>
              <a:t>菜单更新繁琐。</a:t>
            </a:r>
          </a:p>
          <a:p>
            <a:pPr algn="ctr"/>
            <a:r>
              <a:rPr lang="zh-CN" altLang="en-US" dirty="0"/>
              <a:t>缺乏数据支持，难以做运营决策。</a:t>
            </a:r>
          </a:p>
          <a:p>
            <a:pPr algn="ctr"/>
            <a:endParaRPr kumimoji="1" lang="zh-CN" altLang="en-US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90825" y="295910"/>
            <a:ext cx="9309735" cy="3987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000" dirty="0">
                <a:solidFill>
                  <a:srgbClr val="375D7B"/>
                </a:solidFill>
                <a:latin typeface="思源黑体 CN" panose="020B0500000000000000" charset="-122"/>
                <a:ea typeface="思源黑体 CN" panose="020B0500000000000000" charset="-122"/>
              </a:rPr>
              <a:t>系统架构与数据库设计</a:t>
            </a:r>
            <a:endParaRPr lang="zh-CN" altLang="en-US" sz="2000" dirty="0">
              <a:solidFill>
                <a:srgbClr val="375D7B"/>
              </a:solidFill>
              <a:effectLst/>
              <a:latin typeface="思源黑体 CN" panose="020B0500000000000000" charset="-122"/>
              <a:ea typeface="思源黑体 CN" panose="020B0500000000000000" charset="-122"/>
            </a:endParaRPr>
          </a:p>
        </p:txBody>
      </p:sp>
      <p:pic>
        <p:nvPicPr>
          <p:cNvPr id="3" name="Drawing 0">
            <a:extLst>
              <a:ext uri="{FF2B5EF4-FFF2-40B4-BE49-F238E27FC236}">
                <a16:creationId xmlns:a16="http://schemas.microsoft.com/office/drawing/2014/main" id="{95ABE5A6-AECF-534A-B2FF-1067056173B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23812"/>
            <a:ext cx="6096000" cy="68103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89C08CF-975A-5542-813D-D9A06B3F4C8B}"/>
              </a:ext>
            </a:extLst>
          </p:cNvPr>
          <p:cNvSpPr txBox="1"/>
          <p:nvPr/>
        </p:nvSpPr>
        <p:spPr>
          <a:xfrm>
            <a:off x="0" y="966788"/>
            <a:ext cx="6096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数据库设计：</a:t>
            </a:r>
            <a:endParaRPr lang="en-US" altLang="zh-CN" b="1" dirty="0"/>
          </a:p>
          <a:p>
            <a:pPr algn="ctr"/>
            <a:r>
              <a:rPr lang="zh-CN" altLang="en-US" dirty="0"/>
              <a:t>需求分析：支持顾客、服务员、管理者三类角色。</a:t>
            </a:r>
          </a:p>
          <a:p>
            <a:pPr algn="ctr"/>
            <a:r>
              <a:rPr lang="zh-CN" altLang="en-US" dirty="0"/>
              <a:t>数据模型：包括用户表、菜单表、订单表等。</a:t>
            </a:r>
          </a:p>
          <a:p>
            <a:pPr algn="ctr"/>
            <a:r>
              <a:rPr lang="zh-CN" altLang="en-US" dirty="0"/>
              <a:t>采用</a:t>
            </a:r>
            <a:r>
              <a:rPr lang="en-US" altLang="zh-CN" dirty="0"/>
              <a:t>MySQL</a:t>
            </a:r>
            <a:r>
              <a:rPr lang="zh-CN" altLang="en-US" dirty="0"/>
              <a:t>存储核心数据，同时使用</a:t>
            </a:r>
            <a:r>
              <a:rPr lang="en-US" altLang="zh-CN" dirty="0" err="1"/>
              <a:t>IndexedDB</a:t>
            </a:r>
            <a:r>
              <a:rPr lang="zh-CN" altLang="en-US" dirty="0"/>
              <a:t>和</a:t>
            </a:r>
            <a:r>
              <a:rPr lang="en-US" altLang="zh-CN" dirty="0" err="1"/>
              <a:t>localStorage</a:t>
            </a:r>
            <a:r>
              <a:rPr lang="zh-CN" altLang="en-US" dirty="0"/>
              <a:t>优化性能。</a:t>
            </a:r>
          </a:p>
          <a:p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E67016-5C1F-8E4B-A190-16A9FCBA398E}"/>
              </a:ext>
            </a:extLst>
          </p:cNvPr>
          <p:cNvSpPr txBox="1"/>
          <p:nvPr/>
        </p:nvSpPr>
        <p:spPr>
          <a:xfrm>
            <a:off x="0" y="2993212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核心表结构示例：</a:t>
            </a:r>
            <a:endParaRPr lang="en-US" altLang="zh-CN" b="1" dirty="0"/>
          </a:p>
          <a:p>
            <a:pPr algn="ctr"/>
            <a:r>
              <a:rPr lang="zh-CN" altLang="en-US" dirty="0"/>
              <a:t>菜单表： 包含菜品名称、类别、库存和单价。</a:t>
            </a:r>
          </a:p>
          <a:p>
            <a:pPr algn="ctr"/>
            <a:r>
              <a:rPr lang="zh-CN" altLang="en-US" dirty="0"/>
              <a:t>订单表： 记录订单状态和总价等。</a:t>
            </a: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ACA1638-9477-DC49-890A-DCF42128649B}"/>
              </a:ext>
            </a:extLst>
          </p:cNvPr>
          <p:cNvSpPr txBox="1"/>
          <p:nvPr/>
        </p:nvSpPr>
        <p:spPr>
          <a:xfrm>
            <a:off x="0" y="4188640"/>
            <a:ext cx="609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技术特点：</a:t>
            </a:r>
            <a:endParaRPr lang="en-US" altLang="zh-CN" b="1" dirty="0"/>
          </a:p>
          <a:p>
            <a:pPr algn="ctr"/>
            <a:r>
              <a:rPr lang="zh-CN" altLang="en-US" dirty="0"/>
              <a:t>数据完整性：主键和外键约束。</a:t>
            </a:r>
          </a:p>
          <a:p>
            <a:pPr algn="ctr"/>
            <a:r>
              <a:rPr lang="zh-CN" altLang="en-US" dirty="0"/>
              <a:t>性能优化：索引和数据存储结构优化。</a:t>
            </a:r>
          </a:p>
          <a:p>
            <a:endParaRPr kumimoji="1"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1841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90825" y="295910"/>
            <a:ext cx="9309735" cy="3987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000" dirty="0">
                <a:solidFill>
                  <a:srgbClr val="375D7B"/>
                </a:solidFill>
                <a:effectLst/>
                <a:latin typeface="思源黑体 CN" panose="020B0500000000000000" charset="-122"/>
                <a:ea typeface="思源黑体 CN" panose="020B0500000000000000" charset="-122"/>
              </a:rPr>
              <a:t>系统亮点与未来展望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D32C40-2F89-B047-80B6-D03D6531E405}"/>
              </a:ext>
            </a:extLst>
          </p:cNvPr>
          <p:cNvSpPr txBox="1"/>
          <p:nvPr/>
        </p:nvSpPr>
        <p:spPr>
          <a:xfrm>
            <a:off x="0" y="746623"/>
            <a:ext cx="1219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b="1" dirty="0"/>
              <a:t>亮点：</a:t>
            </a:r>
            <a:endParaRPr lang="en-US" altLang="zh-CN" b="1" dirty="0"/>
          </a:p>
          <a:p>
            <a:pPr algn="ctr"/>
            <a:r>
              <a:rPr lang="zh-CN" altLang="en-US" dirty="0"/>
              <a:t>使用</a:t>
            </a:r>
            <a:r>
              <a:rPr lang="en-US" altLang="zh-CN" dirty="0" err="1"/>
              <a:t>IndexedDB</a:t>
            </a:r>
            <a:r>
              <a:rPr lang="zh-CN" altLang="en-US" dirty="0"/>
              <a:t>存储头像和本地数据，减轻服务器压力。</a:t>
            </a:r>
          </a:p>
          <a:p>
            <a:pPr algn="ctr"/>
            <a:r>
              <a:rPr lang="zh-CN" altLang="en-US" dirty="0"/>
              <a:t>支持事务机制，确保数据一致性。</a:t>
            </a:r>
          </a:p>
          <a:p>
            <a:pPr algn="ctr"/>
            <a:r>
              <a:rPr lang="zh-CN" altLang="en-US" dirty="0"/>
              <a:t>简化用户登录，提供直观界面，优化用户体验。</a:t>
            </a:r>
          </a:p>
        </p:txBody>
      </p:sp>
      <p:pic>
        <p:nvPicPr>
          <p:cNvPr id="5" name="Drawing 4">
            <a:extLst>
              <a:ext uri="{FF2B5EF4-FFF2-40B4-BE49-F238E27FC236}">
                <a16:creationId xmlns:a16="http://schemas.microsoft.com/office/drawing/2014/main" id="{BA1E9507-BEF5-364A-8B4E-29ADF3B0BA88}"/>
              </a:ext>
            </a:extLst>
          </p:cNvPr>
          <p:cNvPicPr/>
          <p:nvPr/>
        </p:nvPicPr>
        <p:blipFill rotWithShape="1">
          <a:blip r:embed="rId3"/>
          <a:srcRect l="4034" t="4151" r="3754" b="8392"/>
          <a:stretch/>
        </p:blipFill>
        <p:spPr>
          <a:xfrm>
            <a:off x="3801438" y="1946952"/>
            <a:ext cx="8390562" cy="491104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6189CF1-B525-7748-8DA4-2443025A8912}"/>
              </a:ext>
            </a:extLst>
          </p:cNvPr>
          <p:cNvSpPr txBox="1"/>
          <p:nvPr/>
        </p:nvSpPr>
        <p:spPr>
          <a:xfrm>
            <a:off x="-47946" y="1998885"/>
            <a:ext cx="38493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使用场景：</a:t>
            </a:r>
            <a:endParaRPr lang="en-US" altLang="zh-CN" b="1" dirty="0"/>
          </a:p>
          <a:p>
            <a:pPr algn="ctr"/>
            <a:r>
              <a:rPr lang="zh-CN" altLang="en-US" dirty="0"/>
              <a:t>顾客可轻松点餐，查看订单。</a:t>
            </a:r>
          </a:p>
          <a:p>
            <a:pPr algn="ctr"/>
            <a:r>
              <a:rPr lang="zh-CN" altLang="en-US" dirty="0"/>
              <a:t>服务员快速管理订单状态。</a:t>
            </a:r>
          </a:p>
          <a:p>
            <a:pPr algn="ctr"/>
            <a:r>
              <a:rPr lang="zh-CN" altLang="en-US" dirty="0"/>
              <a:t>管理者实时查看和优化餐厅运营。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8942DEB-B3AF-F94D-BB85-48F407BF0EA8}"/>
              </a:ext>
            </a:extLst>
          </p:cNvPr>
          <p:cNvSpPr txBox="1"/>
          <p:nvPr/>
        </p:nvSpPr>
        <p:spPr>
          <a:xfrm>
            <a:off x="-47946" y="4289943"/>
            <a:ext cx="384938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未来展望：</a:t>
            </a:r>
            <a:endParaRPr lang="en-US" altLang="zh-CN" b="1" dirty="0"/>
          </a:p>
          <a:p>
            <a:pPr algn="ctr"/>
            <a:r>
              <a:rPr lang="zh-CN" altLang="en-US" dirty="0"/>
              <a:t>修复</a:t>
            </a:r>
            <a:r>
              <a:rPr lang="en-US" altLang="zh-CN" dirty="0"/>
              <a:t>Bug</a:t>
            </a:r>
            <a:r>
              <a:rPr lang="zh-CN" altLang="en-US" dirty="0"/>
              <a:t>，补充缺失功能。</a:t>
            </a:r>
            <a:endParaRPr lang="en-US" altLang="zh-CN" dirty="0"/>
          </a:p>
          <a:p>
            <a:pPr algn="ctr"/>
            <a:r>
              <a:rPr lang="zh-CN" altLang="en-US" dirty="0"/>
              <a:t>增强界面设计和用户体验。</a:t>
            </a:r>
          </a:p>
          <a:p>
            <a:pPr algn="ctr"/>
            <a:r>
              <a:rPr lang="zh-CN" altLang="en-US" dirty="0"/>
              <a:t>增加数据分析功能，支持餐厅精细化运营。</a:t>
            </a:r>
          </a:p>
          <a:p>
            <a:pPr algn="ctr"/>
            <a:r>
              <a:rPr lang="zh-CN" altLang="en-US" dirty="0"/>
              <a:t>实现线上化，支持高并发处理。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742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7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276985" y="1382395"/>
            <a:ext cx="4091940" cy="4093210"/>
            <a:chOff x="1145" y="2761"/>
            <a:chExt cx="6444" cy="6446"/>
          </a:xfrm>
        </p:grpSpPr>
        <p:sp>
          <p:nvSpPr>
            <p:cNvPr id="2" name="椭圆 1"/>
            <p:cNvSpPr/>
            <p:nvPr>
              <p:custDataLst>
                <p:tags r:id="rId2"/>
              </p:custDataLst>
            </p:nvPr>
          </p:nvSpPr>
          <p:spPr>
            <a:xfrm>
              <a:off x="1643" y="3259"/>
              <a:ext cx="5450" cy="5450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2400" b="1"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23" name="椭圆 22"/>
            <p:cNvSpPr/>
            <p:nvPr>
              <p:custDataLst>
                <p:tags r:id="rId3"/>
              </p:custDataLst>
            </p:nvPr>
          </p:nvSpPr>
          <p:spPr>
            <a:xfrm>
              <a:off x="1145" y="2761"/>
              <a:ext cx="6445" cy="6446"/>
            </a:xfrm>
            <a:prstGeom prst="ellipse">
              <a:avLst/>
            </a:prstGeom>
            <a:gradFill flip="none" rotWithShape="1">
              <a:gsLst>
                <a:gs pos="85000">
                  <a:schemeClr val="accent1">
                    <a:alpha val="0"/>
                  </a:schemeClr>
                </a:gs>
                <a:gs pos="15000">
                  <a:schemeClr val="accent1">
                    <a:alpha val="0"/>
                  </a:schemeClr>
                </a:gs>
                <a:gs pos="51000">
                  <a:schemeClr val="accent1">
                    <a:alpha val="10000"/>
                  </a:schemeClr>
                </a:gs>
              </a:gsLst>
              <a:lin ang="5400000"/>
            </a:gradFill>
            <a:ln w="857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</a:endParaRPr>
            </a:p>
          </p:txBody>
        </p:sp>
        <p:sp useBgFill="1">
          <p:nvSpPr>
            <p:cNvPr id="25" name="椭圆 24"/>
            <p:cNvSpPr/>
            <p:nvPr>
              <p:custDataLst>
                <p:tags r:id="rId4"/>
              </p:custDataLst>
            </p:nvPr>
          </p:nvSpPr>
          <p:spPr>
            <a:xfrm>
              <a:off x="1643" y="3259"/>
              <a:ext cx="5450" cy="5450"/>
            </a:xfrm>
            <a:prstGeom prst="ellipse">
              <a:avLst/>
            </a:prstGeom>
            <a:ln>
              <a:noFill/>
            </a:ln>
            <a:effectLst>
              <a:outerShdw blurRad="368300" dist="38100" dir="5400000" algn="t" rotWithShape="0">
                <a:schemeClr val="accent1">
                  <a:lumMod val="75000"/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2400" b="1"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28" name="椭圆 27"/>
            <p:cNvSpPr/>
            <p:nvPr>
              <p:custDataLst>
                <p:tags r:id="rId5"/>
              </p:custDataLst>
            </p:nvPr>
          </p:nvSpPr>
          <p:spPr>
            <a:xfrm>
              <a:off x="1643" y="3259"/>
              <a:ext cx="5450" cy="5450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2400" b="1"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29" name="椭圆 28"/>
            <p:cNvSpPr/>
            <p:nvPr>
              <p:custDataLst>
                <p:tags r:id="rId6"/>
              </p:custDataLst>
            </p:nvPr>
          </p:nvSpPr>
          <p:spPr>
            <a:xfrm>
              <a:off x="2511" y="4128"/>
              <a:ext cx="3713" cy="3713"/>
            </a:xfrm>
            <a:prstGeom prst="ellipse">
              <a:avLst/>
            </a:prstGeom>
            <a:gradFill>
              <a:gsLst>
                <a:gs pos="74000">
                  <a:srgbClr val="70A8D1"/>
                </a:gs>
                <a:gs pos="10000">
                  <a:schemeClr val="accent1">
                    <a:alpha val="40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77800" dist="38100" dir="2700000" algn="tl" rotWithShape="0">
                <a:schemeClr val="accent1">
                  <a:lumMod val="50000"/>
                  <a:alpha val="3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2400" b="1"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33" name="弧形 32"/>
            <p:cNvSpPr/>
            <p:nvPr>
              <p:custDataLst>
                <p:tags r:id="rId7"/>
              </p:custDataLst>
            </p:nvPr>
          </p:nvSpPr>
          <p:spPr>
            <a:xfrm rot="11520000">
              <a:off x="2180" y="3796"/>
              <a:ext cx="4375" cy="4375"/>
            </a:xfrm>
            <a:prstGeom prst="arc">
              <a:avLst/>
            </a:prstGeom>
            <a:noFill/>
            <a:ln w="28575" cap="rnd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>
                      <a:alpha val="5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</a:pPr>
              <a:endPara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endParaRPr>
            </a:p>
          </p:txBody>
        </p:sp>
        <p:sp>
          <p:nvSpPr>
            <p:cNvPr id="30" name="椭圆 29"/>
            <p:cNvSpPr/>
            <p:nvPr>
              <p:custDataLst>
                <p:tags r:id="rId8"/>
              </p:custDataLst>
            </p:nvPr>
          </p:nvSpPr>
          <p:spPr>
            <a:xfrm>
              <a:off x="3023" y="4640"/>
              <a:ext cx="2689" cy="2689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chemeClr val="accent1">
                      <a:lumMod val="20000"/>
                      <a:lumOff val="80000"/>
                      <a:alpha val="67000"/>
                    </a:schemeClr>
                  </a:gs>
                  <a:gs pos="100000">
                    <a:schemeClr val="accent1">
                      <a:lumMod val="20000"/>
                      <a:lumOff val="80000"/>
                      <a:alpha val="53000"/>
                    </a:schemeClr>
                  </a:gs>
                </a:gsLst>
                <a:lin ang="2700000" scaled="1"/>
              </a:gradFill>
            </a:ln>
            <a:effectLst>
              <a:outerShdw blurRad="63500" sx="102000" sy="102000" algn="ctr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 sz="3200" b="1">
                <a:solidFill>
                  <a:schemeClr val="accent1"/>
                </a:solidFill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32" name="弧形 31"/>
            <p:cNvSpPr/>
            <p:nvPr>
              <p:custDataLst>
                <p:tags r:id="rId9"/>
              </p:custDataLst>
            </p:nvPr>
          </p:nvSpPr>
          <p:spPr>
            <a:xfrm rot="1620000">
              <a:off x="2180" y="3797"/>
              <a:ext cx="4375" cy="4375"/>
            </a:xfrm>
            <a:prstGeom prst="arc">
              <a:avLst/>
            </a:prstGeom>
            <a:noFill/>
            <a:ln w="28575" cap="rnd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>
                      <a:alpha val="63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2850711" y="2575560"/>
            <a:ext cx="944489" cy="156966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思源黑体 CN Heavy" panose="020B0A00000000000000" charset="-122"/>
                <a:ea typeface="思源黑体 CN Heavy" panose="020B0A00000000000000" charset="-122"/>
              </a:rPr>
              <a:t>2</a:t>
            </a: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5867400" y="4608195"/>
            <a:ext cx="5219700" cy="0"/>
          </a:xfrm>
          <a:prstGeom prst="line">
            <a:avLst/>
          </a:prstGeom>
          <a:ln w="158750" cap="rnd" cmpd="thinThick">
            <a:solidFill>
              <a:srgbClr val="70A8D1"/>
            </a:solidFill>
            <a:prstDash val="solid"/>
            <a:round/>
            <a:headEnd type="oval" w="sm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84E50681-FA7E-1942-9A52-851928F2A45B}"/>
              </a:ext>
            </a:extLst>
          </p:cNvPr>
          <p:cNvSpPr/>
          <p:nvPr/>
        </p:nvSpPr>
        <p:spPr>
          <a:xfrm>
            <a:off x="2381567" y="3450606"/>
            <a:ext cx="1219136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4A7CA6"/>
                </a:solidFill>
                <a:latin typeface="SimSun" panose="02010600030101010101" pitchFamily="2" charset="-122"/>
                <a:ea typeface="SimSun" panose="02010600030101010101" pitchFamily="2" charset="-122"/>
                <a:cs typeface="思源黑体 CN Heavy" panose="020B0A00000000000000" charset="-122"/>
              </a:rPr>
              <a:t>上机演示</a:t>
            </a:r>
            <a:endParaRPr lang="en-US" altLang="zh-CN" sz="4800" b="1" dirty="0">
              <a:solidFill>
                <a:srgbClr val="4A7CA6"/>
              </a:solidFill>
              <a:effectLst/>
              <a:uFillTx/>
              <a:latin typeface="SimSun" panose="02010600030101010101" pitchFamily="2" charset="-122"/>
              <a:ea typeface="SimSun" panose="02010600030101010101" pitchFamily="2" charset="-122"/>
              <a:cs typeface="思源黑体 CN Heavy" panose="020B0A00000000000000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7277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8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4629B7B-A623-4444-954A-B4EF575BC480}"/>
              </a:ext>
            </a:extLst>
          </p:cNvPr>
          <p:cNvSpPr txBox="1"/>
          <p:nvPr/>
        </p:nvSpPr>
        <p:spPr>
          <a:xfrm>
            <a:off x="6801492" y="32980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EF6772-E691-1746-8C58-F07B2265C64E}"/>
              </a:ext>
            </a:extLst>
          </p:cNvPr>
          <p:cNvSpPr/>
          <p:nvPr/>
        </p:nvSpPr>
        <p:spPr>
          <a:xfrm>
            <a:off x="635" y="3013501"/>
            <a:ext cx="1219136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/>
                <a:uFillTx/>
                <a:latin typeface="SimSun" panose="02010600030101010101" pitchFamily="2" charset="-122"/>
                <a:ea typeface="SimSun" panose="02010600030101010101" pitchFamily="2" charset="-122"/>
                <a:cs typeface="思源黑体 CN Heavy" panose="020B0A00000000000000" charset="-122"/>
              </a:rPr>
              <a:t>谢谢！</a:t>
            </a:r>
            <a:endParaRPr lang="en-US" altLang="zh-CN" sz="4800" dirty="0">
              <a:solidFill>
                <a:schemeClr val="bg1"/>
              </a:solidFill>
              <a:effectLst/>
              <a:uFillTx/>
              <a:latin typeface="SimSun" panose="02010600030101010101" pitchFamily="2" charset="-122"/>
              <a:ea typeface="SimSun" panose="02010600030101010101" pitchFamily="2" charset="-122"/>
              <a:cs typeface="思源黑体 CN Heavy" panose="020B0A00000000000000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75674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DhhMTIxNTJmNTRjNmQ2MDJkNjk5ODA5MTQ1N2ZkZDI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2610.492913385827,&quot;width&quot;:5661.138582677166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2610.492913385827,&quot;width&quot;:5661.138582677166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4.5,&quot;left&quot;:328.25,&quot;top&quot;:78,&quot;width&quot;:316.62503937007875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4.5,&quot;left&quot;:328.25,&quot;top&quot;:78,&quot;width&quot;:316.62503937007875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4.5,&quot;left&quot;:328.25,&quot;top&quot;:78,&quot;width&quot;:316.62503937007875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4.5,&quot;left&quot;:328.25,&quot;top&quot;:78,&quot;width&quot;:316.62503937007875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4.5,&quot;left&quot;:328.25,&quot;top&quot;:78,&quot;width&quot;:316.62503937007875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4.5,&quot;left&quot;:328.25,&quot;top&quot;:78,&quot;width&quot;:316.62503937007875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3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3"/>
  <p:tag name="KSO_WM_DIAGRAM_VERSION" val="3"/>
  <p:tag name="KSO_WM_DIAGRAM_COLOR_TRICK" val="1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DIAGRAM_MAX_ITEMCNT" val="5"/>
  <p:tag name="KSO_WM_DIAGRAM_MIN_ITEMCNT" val="2"/>
  <p:tag name="KSO_WM_DIAGRAM_VIRTUALLY_FRAME" val="{&quot;height&quot;:322.3,&quot;left&quot;:54.500006103515624,&quot;top&quot;:145.55,&quot;width&quot;:851.5499877929688}"/>
  <p:tag name="KSO_WM_DIAGRAM_COLOR_MATCH_VALUE" val="{&quot;shape&quot;:{&quot;fill&quot;:{&quot;solid&quot;:{&quot;brightness&quot;:0,&quot;colorType&quot;:1,&quot;foreColorIndex&quot;:14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1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1"/>
  <p:tag name="KSO_WM_DIAGRAM_VERSION" val="3"/>
  <p:tag name="KSO_WM_DIAGRAM_COLOR_TRICK" val="1"/>
  <p:tag name="KSO_WM_DIAGRAM_COLOR_TEXT_CAN_REMOVE" val="n"/>
  <p:tag name="KSO_WM_UNIT_FILL_TYPE" val="3"/>
  <p:tag name="KSO_WM_DIAGRAM_MAX_ITEMCNT" val="5"/>
  <p:tag name="KSO_WM_DIAGRAM_MIN_ITEMCNT" val="2"/>
  <p:tag name="KSO_WM_DIAGRAM_VIRTUALLY_FRAME" val="{&quot;height&quot;:487.3,&quot;left&quot;:54.500006103515624,&quot;top&quot;:145.55,&quot;width&quot;:851.5499877929688}"/>
  <p:tag name="KSO_WM_DIAGRAM_COLOR_MATCH_VALUE" val="{&quot;shape&quot;:{&quot;fill&quot;:{&quot;gradient&quot;:[{&quot;brightness&quot;:0,&quot;colorType&quot;:1,&quot;foreColorIndex&quot;:5,&quot;pos&quot;:0.8500000238418579,&quot;transparency&quot;:1},{&quot;brightness&quot;:0,&quot;colorType&quot;:1,&quot;foreColorIndex&quot;:5,&quot;pos&quot;:0.15000000596046448,&quot;transparency&quot;:1},{&quot;brightness&quot;:0,&quot;colorType&quot;:1,&quot;foreColorIndex&quot;:5,&quot;pos&quot;:0.5099999904632568,&quot;transparency&quot;:0.899999976158142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2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2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38.9,&quot;left&quot;:54.500006103515624,&quot;top&quot;:145.55,&quot;width&quot;:851.5499877929688}"/>
  <p:tag name="KSO_WM_DIAGRAM_COLOR_MATCH_VALUE" val="{&quot;shape&quot;:{&quot;fill&quot;:{&quot;type&quot;:0},&quot;glow&quot;:{&quot;colorType&quot;:0},&quot;line&quot;:{&quot;type&quot;:0},&quot;shadow&quot;:{&quot;brightness&quot;:-0.25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3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3"/>
  <p:tag name="KSO_WM_DIAGRAM_VERSION" val="3"/>
  <p:tag name="KSO_WM_DIAGRAM_COLOR_TRICK" val="1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DIAGRAM_MAX_ITEMCNT" val="5"/>
  <p:tag name="KSO_WM_DIAGRAM_MIN_ITEMCNT" val="2"/>
  <p:tag name="KSO_WM_DIAGRAM_VIRTUALLY_FRAME" val="{&quot;height&quot;:322.3,&quot;left&quot;:54.500006103515624,&quot;top&quot;:145.55,&quot;width&quot;:851.5499877929688}"/>
  <p:tag name="KSO_WM_DIAGRAM_COLOR_MATCH_VALUE" val="{&quot;shape&quot;:{&quot;fill&quot;:{&quot;solid&quot;:{&quot;brightness&quot;:0,&quot;colorType&quot;:1,&quot;foreColorIndex&quot;:14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4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4"/>
  <p:tag name="KSO_WM_DIAGRAM_VERSION" val="3"/>
  <p:tag name="KSO_WM_DIAGRAM_COLOR_TRICK" val="1"/>
  <p:tag name="KSO_WM_DIAGRAM_COLOR_TEXT_CAN_REMOVE" val="n"/>
  <p:tag name="KSO_WM_UNIT_FILL_TYPE" val="3"/>
  <p:tag name="KSO_WM_DIAGRAM_MAX_ITEMCNT" val="5"/>
  <p:tag name="KSO_WM_DIAGRAM_MIN_ITEMCNT" val="2"/>
  <p:tag name="KSO_WM_DIAGRAM_VIRTUALLY_FRAME" val="{&quot;height&quot;:322.3,&quot;left&quot;:54.500006103515624,&quot;top&quot;:145.55,&quot;width&quot;:851.5499877929688}"/>
  <p:tag name="KSO_WM_DIAGRAM_COLOR_MATCH_VALUE" val="{&quot;shape&quot;:{&quot;fill&quot;:{&quot;gradient&quot;:[{&quot;brightness&quot;:0,&quot;colorType&quot;:1,&quot;foreColorIndex&quot;:5,&quot;pos&quot;:0.7400000095367432,&quot;transparency&quot;:0.15000000596046448},{&quot;brightness&quot;:0,&quot;colorType&quot;:1,&quot;foreColorIndex&quot;:5,&quot;pos&quot;:0.10000000149011612,&quot;transparency&quot;:0.6000000238418579}],&quot;type&quot;:3},&quot;glow&quot;:{&quot;colorType&quot;:0},&quot;line&quot;:{&quot;type&quot;:0},&quot;shadow&quot;:{&quot;brightness&quot;:-0.5,&quot;colorType&quot;:1,&quot;foreColorIndex&quot;:5,&quot;transparency&quot;:0.66000002622604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7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7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22.3,&quot;left&quot;:54.500006103515624,&quot;top&quot;:145.55,&quot;width&quot;:851.54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.44999998807907104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USESOURCEFORMAT_APPLY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5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5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38.9,&quot;left&quot;:54.500006103515624,&quot;top&quot;:145.55,&quot;width&quot;:851.5499877929688}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5,&quot;pos&quot;:0,&quot;transparency&quot;:0.33000001311302185},{&quot;brightness&quot;:0.800000011920929,&quot;colorType&quot;:1,&quot;foreColorIndex&quot;:5,&quot;pos&quot;:1,&quot;transparency&quot;:0.4699999988079071}],&quot;type&quot;:2},&quot;shadow&quot;:{&quot;brightness&quot;:-0.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SHADOW_SCHEMECOLOR_INDEX" val="5"/>
  <p:tag name="KSO_WM_UNIT_TEXT_FILL_FORE_SCHEMECOLOR_INDEX" val="5"/>
  <p:tag name="KSO_WM_UNIT_TEXT_FILL_TYPE" val="1"/>
  <p:tag name="KSO_WM_UNIT_USESOURCEFORMAT_APPLY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6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6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38.9,&quot;left&quot;:54.500006103515624,&quot;top&quot;:145.55,&quot;width&quot;:851.54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.3700000047683716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USESOURCEFORMAT_APPLY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3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3"/>
  <p:tag name="KSO_WM_DIAGRAM_VERSION" val="3"/>
  <p:tag name="KSO_WM_DIAGRAM_COLOR_TRICK" val="1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DIAGRAM_MAX_ITEMCNT" val="5"/>
  <p:tag name="KSO_WM_DIAGRAM_MIN_ITEMCNT" val="2"/>
  <p:tag name="KSO_WM_DIAGRAM_VIRTUALLY_FRAME" val="{&quot;height&quot;:322.3,&quot;left&quot;:54.500006103515624,&quot;top&quot;:145.55,&quot;width&quot;:851.5499877929688}"/>
  <p:tag name="KSO_WM_DIAGRAM_COLOR_MATCH_VALUE" val="{&quot;shape&quot;:{&quot;fill&quot;:{&quot;solid&quot;:{&quot;brightness&quot;:0,&quot;colorType&quot;:1,&quot;foreColorIndex&quot;:14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1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1"/>
  <p:tag name="KSO_WM_DIAGRAM_VERSION" val="3"/>
  <p:tag name="KSO_WM_DIAGRAM_COLOR_TRICK" val="1"/>
  <p:tag name="KSO_WM_DIAGRAM_COLOR_TEXT_CAN_REMOVE" val="n"/>
  <p:tag name="KSO_WM_UNIT_FILL_TYPE" val="3"/>
  <p:tag name="KSO_WM_DIAGRAM_MAX_ITEMCNT" val="5"/>
  <p:tag name="KSO_WM_DIAGRAM_MIN_ITEMCNT" val="2"/>
  <p:tag name="KSO_WM_DIAGRAM_VIRTUALLY_FRAME" val="{&quot;height&quot;:487.3,&quot;left&quot;:54.500006103515624,&quot;top&quot;:145.55,&quot;width&quot;:851.5499877929688}"/>
  <p:tag name="KSO_WM_DIAGRAM_COLOR_MATCH_VALUE" val="{&quot;shape&quot;:{&quot;fill&quot;:{&quot;gradient&quot;:[{&quot;brightness&quot;:0,&quot;colorType&quot;:1,&quot;foreColorIndex&quot;:5,&quot;pos&quot;:0.8500000238418579,&quot;transparency&quot;:1},{&quot;brightness&quot;:0,&quot;colorType&quot;:1,&quot;foreColorIndex&quot;:5,&quot;pos&quot;:0.15000000596046448,&quot;transparency&quot;:1},{&quot;brightness&quot;:0,&quot;colorType&quot;:1,&quot;foreColorIndex&quot;:5,&quot;pos&quot;:0.5099999904632568,&quot;transparency&quot;:0.899999976158142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2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2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38.9,&quot;left&quot;:54.500006103515624,&quot;top&quot;:145.55,&quot;width&quot;:851.5499877929688}"/>
  <p:tag name="KSO_WM_DIAGRAM_COLOR_MATCH_VALUE" val="{&quot;shape&quot;:{&quot;fill&quot;:{&quot;type&quot;:0},&quot;glow&quot;:{&quot;colorType&quot;:0},&quot;line&quot;:{&quot;type&quot;:0},&quot;shadow&quot;:{&quot;brightness&quot;:-0.25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3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3"/>
  <p:tag name="KSO_WM_DIAGRAM_VERSION" val="3"/>
  <p:tag name="KSO_WM_DIAGRAM_COLOR_TRICK" val="1"/>
  <p:tag name="KSO_WM_DIAGRAM_COLOR_TEXT_CAN_REMOVE" val="n"/>
  <p:tag name="KSO_WM_UNIT_FILL_TYPE" val="1"/>
  <p:tag name="KSO_WM_UNIT_FILL_FORE_SCHEMECOLOR_INDEX" val="14"/>
  <p:tag name="KSO_WM_UNIT_FILL_FORE_SCHEMECOLOR_INDEX_BRIGHTNESS" val="0"/>
  <p:tag name="KSO_WM_DIAGRAM_MAX_ITEMCNT" val="5"/>
  <p:tag name="KSO_WM_DIAGRAM_MIN_ITEMCNT" val="2"/>
  <p:tag name="KSO_WM_DIAGRAM_VIRTUALLY_FRAME" val="{&quot;height&quot;:322.3,&quot;left&quot;:54.500006103515624,&quot;top&quot;:145.55,&quot;width&quot;:851.5499877929688}"/>
  <p:tag name="KSO_WM_DIAGRAM_COLOR_MATCH_VALUE" val="{&quot;shape&quot;:{&quot;fill&quot;:{&quot;solid&quot;:{&quot;brightness&quot;:0,&quot;colorType&quot;:1,&quot;foreColorIndex&quot;:14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4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4"/>
  <p:tag name="KSO_WM_DIAGRAM_VERSION" val="3"/>
  <p:tag name="KSO_WM_DIAGRAM_COLOR_TRICK" val="1"/>
  <p:tag name="KSO_WM_DIAGRAM_COLOR_TEXT_CAN_REMOVE" val="n"/>
  <p:tag name="KSO_WM_UNIT_FILL_TYPE" val="3"/>
  <p:tag name="KSO_WM_DIAGRAM_MAX_ITEMCNT" val="5"/>
  <p:tag name="KSO_WM_DIAGRAM_MIN_ITEMCNT" val="2"/>
  <p:tag name="KSO_WM_DIAGRAM_VIRTUALLY_FRAME" val="{&quot;height&quot;:322.3,&quot;left&quot;:54.500006103515624,&quot;top&quot;:145.55,&quot;width&quot;:851.5499877929688}"/>
  <p:tag name="KSO_WM_DIAGRAM_COLOR_MATCH_VALUE" val="{&quot;shape&quot;:{&quot;fill&quot;:{&quot;gradient&quot;:[{&quot;brightness&quot;:0,&quot;colorType&quot;:1,&quot;foreColorIndex&quot;:5,&quot;pos&quot;:0.7400000095367432,&quot;transparency&quot;:0.15000000596046448},{&quot;brightness&quot;:0,&quot;colorType&quot;:1,&quot;foreColorIndex&quot;:5,&quot;pos&quot;:0.10000000149011612,&quot;transparency&quot;:0.6000000238418579}],&quot;type&quot;:3},&quot;glow&quot;:{&quot;colorType&quot;:0},&quot;line&quot;:{&quot;type&quot;:0},&quot;shadow&quot;:{&quot;brightness&quot;:-0.5,&quot;colorType&quot;:1,&quot;foreColorIndex&quot;:5,&quot;transparency&quot;:0.66000002622604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7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7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22.3,&quot;left&quot;:54.500006103515624,&quot;top&quot;:145.55,&quot;width&quot;:851.54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.44999998807907104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USESOURCEFORMAT_APPLY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5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5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38.9,&quot;left&quot;:54.500006103515624,&quot;top&quot;:145.55,&quot;width&quot;:851.5499877929688}"/>
  <p:tag name="KSO_WM_DIAGRAM_COLOR_MATCH_VALUE" val="{&quot;shape&quot;:{&quot;fill&quot;:{&quot;type&quot;:0},&quot;glow&quot;:{&quot;colorType&quot;:0},&quot;line&quot;:{&quot;gradient&quot;:[{&quot;brightness&quot;:0.800000011920929,&quot;colorType&quot;:1,&quot;foreColorIndex&quot;:5,&quot;pos&quot;:0,&quot;transparency&quot;:0.33000001311302185},{&quot;brightness&quot;:0.800000011920929,&quot;colorType&quot;:1,&quot;foreColorIndex&quot;:5,&quot;pos&quot;:1,&quot;transparency&quot;:0.4699999988079071}],&quot;type&quot;:2},&quot;shadow&quot;:{&quot;brightness&quot;:-0.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SHADOW_SCHEMECOLOR_INDEX" val="5"/>
  <p:tag name="KSO_WM_UNIT_TEXT_FILL_FORE_SCHEMECOLOR_INDEX" val="5"/>
  <p:tag name="KSO_WM_UNIT_TEXT_FILL_TYPE" val="1"/>
  <p:tag name="KSO_WM_UNIT_USESOURCEFORMAT_APPLY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96_4*l_i*1_6"/>
  <p:tag name="KSO_WM_TEMPLATE_CATEGORY" val="diagram"/>
  <p:tag name="KSO_WM_TEMPLATE_INDEX" val="20231496"/>
  <p:tag name="KSO_WM_UNIT_LAYERLEVEL" val="1_1"/>
  <p:tag name="KSO_WM_TAG_VERSION" val="3.0"/>
  <p:tag name="KSO_WM_DIAGRAM_GROUP_CODE" val="l1-1"/>
  <p:tag name="KSO_WM_UNIT_TYPE" val="l_i"/>
  <p:tag name="KSO_WM_UNIT_INDEX" val="1_6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38.9,&quot;left&quot;:54.500006103515624,&quot;top&quot;:145.55,&quot;width&quot;:851.5499877929688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.3700000047683716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USESOURCEFORMAT_APPLY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2610.492913385827,&quot;width&quot;:5661.138582677166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自定义设计方案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307</Words>
  <Application>Microsoft Macintosh PowerPoint</Application>
  <PresentationFormat>宽屏</PresentationFormat>
  <Paragraphs>42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8</vt:i4>
      </vt:variant>
    </vt:vector>
  </HeadingPairs>
  <TitlesOfParts>
    <vt:vector size="23" baseType="lpstr">
      <vt:lpstr>方正正大黑简体</vt:lpstr>
      <vt:lpstr>汉仪大黑简</vt:lpstr>
      <vt:lpstr>思源黑体 CN</vt:lpstr>
      <vt:lpstr>思源黑体 CN Heavy</vt:lpstr>
      <vt:lpstr>思源黑体 CN Regular</vt:lpstr>
      <vt:lpstr>SimSun</vt:lpstr>
      <vt:lpstr>Arial</vt:lpstr>
      <vt:lpstr>Calibri</vt:lpstr>
      <vt:lpstr>Times New Roman</vt:lpstr>
      <vt:lpstr>Wingdings</vt:lpstr>
      <vt:lpstr>WPS</vt:lpstr>
      <vt:lpstr>自定义设计方案</vt:lpstr>
      <vt:lpstr>1_自定义设计方案</vt:lpstr>
      <vt:lpstr>3_自定义设计方案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931201821@qq.com</cp:lastModifiedBy>
  <cp:revision>22</cp:revision>
  <dcterms:created xsi:type="dcterms:W3CDTF">2024-11-04T03:08:02Z</dcterms:created>
  <dcterms:modified xsi:type="dcterms:W3CDTF">2024-12-11T07:28:34Z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  <property fmtid="{D5CDD505-2E9C-101B-9397-08002B2CF9AE}" pid="3" name="ICV">
    <vt:lpwstr>9AC9FBD31F474A04BC00B248934CA5B0_11</vt:lpwstr>
  </property>
</Properties>
</file>